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5" r:id="rId39"/>
    <p:sldId id="266" r:id="rId40"/>
  </p:sldIdLst>
  <p:sldSz cx="18288000" cy="10287000"/>
  <p:notesSz cx="6858000" cy="9144000"/>
  <p:embeddedFontLst>
    <p:embeddedFont>
      <p:font typeface="Bebas Neue" charset="1" panose="00000500000000000000"/>
      <p:regular r:id="rId6"/>
    </p:embeddedFont>
    <p:embeddedFont>
      <p:font typeface="Bebas Neue Bold" charset="1" panose="020B0606020202050201"/>
      <p:regular r:id="rId7"/>
    </p:embeddedFont>
    <p:embeddedFont>
      <p:font typeface="Glacial Indifference" charset="1" panose="00000000000000000000"/>
      <p:regular r:id="rId8"/>
    </p:embeddedFont>
    <p:embeddedFont>
      <p:font typeface="Glacial Indifference Bold" charset="1" panose="00000800000000000000"/>
      <p:regular r:id="rId9"/>
    </p:embeddedFont>
    <p:embeddedFont>
      <p:font typeface="Glacial Indifference Italics" charset="1" panose="00000000000000000000"/>
      <p:regular r:id="rId10"/>
    </p:embeddedFont>
    <p:embeddedFont>
      <p:font typeface="Glacial Indifference Bold Italics" charset="1" panose="00000800000000000000"/>
      <p:regular r:id="rId11"/>
    </p:embeddedFont>
    <p:embeddedFont>
      <p:font typeface="Lora" charset="1" panose="00000500000000000000"/>
      <p:regular r:id="rId12"/>
    </p:embeddedFont>
    <p:embeddedFont>
      <p:font typeface="Lora Bold" charset="1" panose="00000800000000000000"/>
      <p:regular r:id="rId13"/>
    </p:embeddedFont>
    <p:embeddedFont>
      <p:font typeface="Lora Italics" charset="1" panose="00000500000000000000"/>
      <p:regular r:id="rId14"/>
    </p:embeddedFont>
    <p:embeddedFont>
      <p:font typeface="Lora Bold Italics" charset="1" panose="00000800000000000000"/>
      <p:regular r:id="rId15"/>
    </p:embeddedFont>
    <p:embeddedFont>
      <p:font typeface="Arimo" charset="1" panose="020B0604020202020204"/>
      <p:regular r:id="rId16"/>
    </p:embeddedFont>
    <p:embeddedFont>
      <p:font typeface="Arimo Bold" charset="1" panose="020B0704020202020204"/>
      <p:regular r:id="rId17"/>
    </p:embeddedFont>
    <p:embeddedFont>
      <p:font typeface="Arimo Italics" charset="1" panose="020B0604020202090204"/>
      <p:regular r:id="rId18"/>
    </p:embeddedFont>
    <p:embeddedFont>
      <p:font typeface="Arimo Bold Italics" charset="1" panose="020B0704020202090204"/>
      <p:regular r:id="rId19"/>
    </p:embeddedFont>
    <p:embeddedFont>
      <p:font typeface="Open Sans Light" charset="1" panose="020B0306030504020204"/>
      <p:regular r:id="rId20"/>
    </p:embeddedFont>
    <p:embeddedFont>
      <p:font typeface="Open Sans Light Bold" charset="1" panose="020B0806030504020204"/>
      <p:regular r:id="rId21"/>
    </p:embeddedFont>
    <p:embeddedFont>
      <p:font typeface="Open Sans Light Italics" charset="1" panose="020B0306030504020204"/>
      <p:regular r:id="rId22"/>
    </p:embeddedFont>
    <p:embeddedFont>
      <p:font typeface="Open Sans Light Bold Italics" charset="1" panose="020B0806030504020204"/>
      <p:regular r:id="rId23"/>
    </p:embeddedFont>
    <p:embeddedFont>
      <p:font typeface="The Seasons Light" charset="1" panose="00000000000000000000"/>
      <p:regular r:id="rId24"/>
    </p:embeddedFont>
    <p:embeddedFont>
      <p:font typeface="The Seasons Light Italics" charset="1" panose="00000000000000000000"/>
      <p:regular r:id="rId25"/>
    </p:embeddedFont>
    <p:embeddedFont>
      <p:font typeface="Canva Sans" charset="1" panose="020B0503030501040103"/>
      <p:regular r:id="rId26"/>
    </p:embeddedFont>
    <p:embeddedFont>
      <p:font typeface="Canva Sans Bold" charset="1" panose="020B0803030501040103"/>
      <p:regular r:id="rId27"/>
    </p:embeddedFont>
    <p:embeddedFont>
      <p:font typeface="Canva Sans Italics" charset="1" panose="020B0503030501040103"/>
      <p:regular r:id="rId28"/>
    </p:embeddedFont>
    <p:embeddedFont>
      <p:font typeface="Canva Sans Bold Italics" charset="1" panose="020B0803030501040103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40" Target="slides/slide1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https://towardsdatascience.com/face-detection-recognition-and-emotion-detection-in-8-lines-of-code-b2ce32d4d5de" TargetMode="External" Type="http://schemas.openxmlformats.org/officeDocument/2006/relationships/hyperlink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Relationship Id="rId5" Target="https://en.wikipedia.org/wiki/Emotive_Internet" TargetMode="External" Type="http://schemas.openxmlformats.org/officeDocument/2006/relationships/hyperlink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https://en.wikipedia.org/wiki/Emotion" TargetMode="External" Type="http://schemas.openxmlformats.org/officeDocument/2006/relationships/hyperlink"/><Relationship Id="rId6" Target="https://en.wikipedia.org/wiki/Facial_expressions" TargetMode="External" Type="http://schemas.openxmlformats.org/officeDocument/2006/relationships/hyperlink"/><Relationship Id="rId7" Target="https://en.wikipedia.org/wiki/Gesture_recognition" TargetMode="External" Type="http://schemas.openxmlformats.org/officeDocument/2006/relationships/hyperlink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https://en.wikipedia.org/wiki/Emotion" TargetMode="External" Type="http://schemas.openxmlformats.org/officeDocument/2006/relationships/hyperlink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0" t="0" r="6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1213173">
            <a:off x="-3599792" y="3493167"/>
            <a:ext cx="5334291" cy="716012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true" flipV="false" rot="-157637">
            <a:off x="14494424" y="4398487"/>
            <a:ext cx="5934833" cy="9327832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3202730" y="1190625"/>
            <a:ext cx="11882541" cy="3526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9099" spc="1819">
                <a:solidFill>
                  <a:srgbClr val="B6967A"/>
                </a:solidFill>
                <a:latin typeface="The Seasons Light"/>
              </a:rPr>
              <a:t>REAL TIME FACE EMOTION RECOGNITION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570862" y="8775600"/>
            <a:ext cx="9065225" cy="803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31"/>
              </a:lnSpc>
            </a:pPr>
            <a:r>
              <a:rPr lang="en-US" sz="4269">
                <a:solidFill>
                  <a:srgbClr val="604329"/>
                </a:solidFill>
                <a:latin typeface="Open Sans Light"/>
              </a:rPr>
              <a:t>4NM20IS173 - VAISHNAVI U SHETTY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570862" y="7798642"/>
            <a:ext cx="7185709" cy="826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63"/>
              </a:lnSpc>
            </a:pPr>
            <a:r>
              <a:rPr lang="en-US" sz="4352">
                <a:solidFill>
                  <a:srgbClr val="604329"/>
                </a:solidFill>
                <a:latin typeface="Open Sans Light"/>
              </a:rPr>
              <a:t>4NM20IS168 - V K KIRTHI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570862" y="6829100"/>
            <a:ext cx="7185709" cy="826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63"/>
              </a:lnSpc>
            </a:pPr>
            <a:r>
              <a:rPr lang="en-US" sz="4352">
                <a:solidFill>
                  <a:srgbClr val="604329"/>
                </a:solidFill>
                <a:latin typeface="Open Sans Light"/>
              </a:rPr>
              <a:t>TEAM MEMBERS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062181" y="8832750"/>
            <a:ext cx="338378" cy="861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9"/>
              </a:lnSpc>
            </a:pPr>
            <a:r>
              <a:rPr lang="en-US" sz="5006">
                <a:solidFill>
                  <a:srgbClr val="000000"/>
                </a:solidFill>
                <a:latin typeface="Canva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0" t="0" r="6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true" flipV="false" rot="-157637">
            <a:off x="14494424" y="4398487"/>
            <a:ext cx="5934833" cy="932783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6641" r="11812" b="10666"/>
          <a:stretch>
            <a:fillRect/>
          </a:stretch>
        </p:blipFill>
        <p:spPr>
          <a:xfrm flipH="false" flipV="false" rot="0">
            <a:off x="1028700" y="742726"/>
            <a:ext cx="7656647" cy="510725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6655" t="10817" r="50000" b="27044"/>
          <a:stretch>
            <a:fillRect/>
          </a:stretch>
        </p:blipFill>
        <p:spPr>
          <a:xfrm flipH="false" flipV="false" rot="0">
            <a:off x="9418658" y="3559068"/>
            <a:ext cx="7067601" cy="5699232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6990901" y="8647834"/>
            <a:ext cx="1029666" cy="1106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94"/>
              </a:lnSpc>
            </a:pPr>
            <a:r>
              <a:rPr lang="en-US" sz="6567">
                <a:solidFill>
                  <a:srgbClr val="000000"/>
                </a:solidFill>
                <a:latin typeface="Canva Sans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0" t="0" r="6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1213173">
            <a:off x="-3599792" y="3493167"/>
            <a:ext cx="5334291" cy="716012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true" flipV="false" rot="-157637">
            <a:off x="14494424" y="4398487"/>
            <a:ext cx="5934833" cy="9327832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750672" y="1794684"/>
            <a:ext cx="12533082" cy="1396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51"/>
              </a:lnSpc>
            </a:pPr>
            <a:r>
              <a:rPr lang="en-US" sz="10351" spc="2070">
                <a:solidFill>
                  <a:srgbClr val="B6967A"/>
                </a:solidFill>
                <a:latin typeface="The Seasons Light"/>
              </a:rPr>
              <a:t>REFERENCES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65370" y="3814261"/>
            <a:ext cx="13843732" cy="5987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83"/>
              </a:lnSpc>
            </a:pPr>
            <a:r>
              <a:rPr lang="en-US" sz="4274">
                <a:solidFill>
                  <a:srgbClr val="000000"/>
                </a:solidFill>
                <a:latin typeface="Canva Sans"/>
              </a:rPr>
              <a:t>  </a:t>
            </a:r>
          </a:p>
          <a:p>
            <a:pPr algn="ctr" marL="922791" indent="-461396" lvl="1">
              <a:lnSpc>
                <a:spcPts val="5983"/>
              </a:lnSpc>
              <a:buFont typeface="Arial"/>
              <a:buChar char="•"/>
            </a:pPr>
            <a:r>
              <a:rPr lang="en-US" sz="4274">
                <a:solidFill>
                  <a:srgbClr val="000000"/>
                </a:solidFill>
                <a:latin typeface="Canva Sans"/>
                <a:hlinkClick r:id="rId5" tooltip="https://towardsdatascience.com/face-detection-recognition-and-emotion-detection-in-8-lines-of-code-b2ce32d4d5de"/>
              </a:rPr>
              <a:t>https://towardsdatascience.com/face-detection-recognition-and-emotion-detection-in-8-lines-of-code-b2ce32d4d5de</a:t>
            </a:r>
            <a:r>
              <a:rPr lang="en-US" sz="4274">
                <a:solidFill>
                  <a:srgbClr val="000000"/>
                </a:solidFill>
                <a:latin typeface="Canva Sans"/>
              </a:rPr>
              <a:t> </a:t>
            </a:r>
          </a:p>
          <a:p>
            <a:pPr algn="ctr" marL="922791" indent="-461396" lvl="1">
              <a:lnSpc>
                <a:spcPts val="5983"/>
              </a:lnSpc>
              <a:buFont typeface="Arial"/>
              <a:buChar char="•"/>
            </a:pPr>
            <a:r>
              <a:rPr lang="en-US" sz="4274">
                <a:solidFill>
                  <a:srgbClr val="000000"/>
                </a:solidFill>
                <a:latin typeface="Canva Sans"/>
              </a:rPr>
              <a:t>https://www.ibm.com/topics/convolutional-neural-networks</a:t>
            </a:r>
          </a:p>
          <a:p>
            <a:pPr algn="ctr">
              <a:lnSpc>
                <a:spcPts val="5983"/>
              </a:lnSpc>
            </a:pPr>
          </a:p>
          <a:p>
            <a:pPr algn="ctr">
              <a:lnSpc>
                <a:spcPts val="5983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7061853" y="8647834"/>
            <a:ext cx="887762" cy="1106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94"/>
              </a:lnSpc>
            </a:pPr>
            <a:r>
              <a:rPr lang="en-US" sz="6567">
                <a:solidFill>
                  <a:srgbClr val="000000"/>
                </a:solidFill>
                <a:latin typeface="Canva Sans"/>
              </a:rPr>
              <a:t>11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6823710"/>
            <a:ext cx="18288000" cy="346329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138112" y="1574035"/>
            <a:ext cx="12477020" cy="1221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9099" spc="1819">
                <a:solidFill>
                  <a:srgbClr val="B6967A"/>
                </a:solidFill>
                <a:latin typeface="The Seasons Light"/>
              </a:rPr>
              <a:t>INTRODUCTION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true" flipV="false" rot="-157637">
            <a:off x="14903977" y="4398487"/>
            <a:ext cx="5934833" cy="932783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9665131">
            <a:off x="-2348986" y="-3324696"/>
            <a:ext cx="5334291" cy="7160122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7494480" y="8772415"/>
            <a:ext cx="376914" cy="921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8"/>
              </a:lnSpc>
            </a:pPr>
            <a:r>
              <a:rPr lang="en-US" sz="5405">
                <a:solidFill>
                  <a:srgbClr val="000000"/>
                </a:solidFill>
                <a:latin typeface="Canva Sans"/>
              </a:rPr>
              <a:t>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91445" y="2989521"/>
            <a:ext cx="13849665" cy="808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2105" indent="-376052" lvl="1">
              <a:lnSpc>
                <a:spcPts val="6479"/>
              </a:lnSpc>
              <a:buFont typeface="Arial"/>
              <a:buChar char="•"/>
            </a:pPr>
            <a:r>
              <a:rPr lang="en-US" sz="3483" spc="184">
                <a:solidFill>
                  <a:srgbClr val="000000"/>
                </a:solidFill>
                <a:latin typeface="Bebas Neue Bold"/>
              </a:rPr>
              <a:t>Recognizing facial expressions would help systems to detect if people were happy or sad as a human being can</a:t>
            </a:r>
          </a:p>
          <a:p>
            <a:pPr marL="752105" indent="-376052" lvl="1">
              <a:lnSpc>
                <a:spcPts val="6479"/>
              </a:lnSpc>
              <a:buFont typeface="Arial"/>
              <a:buChar char="•"/>
            </a:pPr>
            <a:r>
              <a:rPr lang="en-US" sz="3483" spc="184">
                <a:solidFill>
                  <a:srgbClr val="000000"/>
                </a:solidFill>
                <a:latin typeface="Bebas Neue Bold"/>
              </a:rPr>
              <a:t>This will allow software’s and AI systems to provide an even better experience to humans in various applications The technology is said as </a:t>
            </a:r>
            <a:r>
              <a:rPr lang="en-US" sz="3483" spc="184">
                <a:solidFill>
                  <a:srgbClr val="000000"/>
                </a:solidFill>
                <a:latin typeface="Bebas Neue Bold"/>
                <a:hlinkClick r:id="rId5" tooltip="https://en.wikipedia.org/wiki/Emotive_Internet"/>
              </a:rPr>
              <a:t>emotive Internet</a:t>
            </a:r>
          </a:p>
          <a:p>
            <a:pPr marL="752105" indent="-376052" lvl="1">
              <a:lnSpc>
                <a:spcPts val="6479"/>
              </a:lnSpc>
              <a:buFont typeface="Arial"/>
              <a:buChar char="•"/>
            </a:pPr>
            <a:r>
              <a:rPr lang="en-US" sz="3483" spc="184">
                <a:solidFill>
                  <a:srgbClr val="000000"/>
                </a:solidFill>
                <a:latin typeface="Bebas Neue Bold"/>
              </a:rPr>
              <a:t>The system works on CNN (convolutional neural network) for extracting the physiological signals and make a prediction</a:t>
            </a:r>
          </a:p>
          <a:p>
            <a:pPr>
              <a:lnSpc>
                <a:spcPts val="6479"/>
              </a:lnSpc>
            </a:pPr>
          </a:p>
          <a:p>
            <a:pPr>
              <a:lnSpc>
                <a:spcPts val="6479"/>
              </a:lnSpc>
            </a:pPr>
          </a:p>
          <a:p>
            <a:pPr>
              <a:lnSpc>
                <a:spcPts val="647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0" t="0" r="6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1213173">
            <a:off x="-3599792" y="3493167"/>
            <a:ext cx="5334291" cy="716012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true" flipV="false" rot="-157637">
            <a:off x="14494424" y="4398487"/>
            <a:ext cx="5934833" cy="9327832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163136" y="1219200"/>
            <a:ext cx="10672102" cy="142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51"/>
              </a:lnSpc>
            </a:pPr>
            <a:r>
              <a:rPr lang="en-US" sz="10651" spc="2130">
                <a:solidFill>
                  <a:srgbClr val="B6967A"/>
                </a:solidFill>
                <a:latin typeface="The Seasons Light"/>
              </a:rPr>
              <a:t>OBJECTIVES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63136" y="2563374"/>
            <a:ext cx="13928975" cy="7352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6412" indent="-378206" lvl="1">
              <a:lnSpc>
                <a:spcPts val="6516"/>
              </a:lnSpc>
              <a:buFont typeface="Arial"/>
              <a:buChar char="•"/>
            </a:pPr>
            <a:r>
              <a:rPr lang="en-US" sz="3503" spc="185">
                <a:solidFill>
                  <a:srgbClr val="000000"/>
                </a:solidFill>
                <a:latin typeface="Bebas Neue Bold"/>
              </a:rPr>
              <a:t>facial expression recognition using attentional convolution  neural network </a:t>
            </a:r>
          </a:p>
          <a:p>
            <a:pPr marL="756412" indent="-378206" lvl="1">
              <a:lnSpc>
                <a:spcPts val="6516"/>
              </a:lnSpc>
              <a:buFont typeface="Arial"/>
              <a:buChar char="•"/>
            </a:pPr>
            <a:r>
              <a:rPr lang="en-US" sz="3503" spc="185">
                <a:solidFill>
                  <a:srgbClr val="000000"/>
                </a:solidFill>
                <a:latin typeface="Bebas Neue Bold"/>
              </a:rPr>
              <a:t>User just have to run the project and the system will automatically fetch the emotion from the webcam or camera and label the emotion he made during that time </a:t>
            </a:r>
          </a:p>
          <a:p>
            <a:pPr marL="756412" indent="-378206" lvl="1">
              <a:lnSpc>
                <a:spcPts val="6516"/>
              </a:lnSpc>
              <a:buFont typeface="Arial"/>
              <a:buChar char="•"/>
            </a:pPr>
            <a:r>
              <a:rPr lang="en-US" sz="3503" spc="185">
                <a:solidFill>
                  <a:srgbClr val="000000"/>
                </a:solidFill>
                <a:latin typeface="Bebas Neue Bold"/>
              </a:rPr>
              <a:t>Different </a:t>
            </a:r>
            <a:r>
              <a:rPr lang="en-US" sz="3503" spc="185">
                <a:solidFill>
                  <a:srgbClr val="000000"/>
                </a:solidFill>
                <a:latin typeface="Bebas Neue Bold"/>
                <a:hlinkClick r:id="rId5" tooltip="https://en.wikipedia.org/wiki/Emotion"/>
              </a:rPr>
              <a:t>emotion</a:t>
            </a:r>
            <a:r>
              <a:rPr lang="en-US" sz="3503" spc="185">
                <a:solidFill>
                  <a:srgbClr val="000000"/>
                </a:solidFill>
                <a:latin typeface="Bebas Neue Bold"/>
              </a:rPr>
              <a:t> types are detected through the integration of information from </a:t>
            </a:r>
            <a:r>
              <a:rPr lang="en-US" sz="3503" spc="185">
                <a:solidFill>
                  <a:srgbClr val="000000"/>
                </a:solidFill>
                <a:latin typeface="Bebas Neue Bold"/>
                <a:hlinkClick r:id="rId6" tooltip="https://en.wikipedia.org/wiki/Facial_expressions"/>
              </a:rPr>
              <a:t>facial expressions</a:t>
            </a:r>
            <a:r>
              <a:rPr lang="en-US" sz="3503" spc="185">
                <a:solidFill>
                  <a:srgbClr val="000000"/>
                </a:solidFill>
                <a:latin typeface="Bebas Neue Bold"/>
              </a:rPr>
              <a:t>, body movement and </a:t>
            </a:r>
            <a:r>
              <a:rPr lang="en-US" sz="3503" spc="185">
                <a:solidFill>
                  <a:srgbClr val="000000"/>
                </a:solidFill>
                <a:latin typeface="Bebas Neue Bold"/>
                <a:hlinkClick r:id="rId7" tooltip="https://en.wikipedia.org/wiki/Gesture_recognition"/>
              </a:rPr>
              <a:t>gestures</a:t>
            </a:r>
            <a:r>
              <a:rPr lang="en-US" sz="3503" spc="185">
                <a:solidFill>
                  <a:srgbClr val="000000"/>
                </a:solidFill>
                <a:latin typeface="Bebas Neue Bold"/>
              </a:rPr>
              <a:t>, and speech</a:t>
            </a:r>
          </a:p>
          <a:p>
            <a:pPr>
              <a:lnSpc>
                <a:spcPts val="6516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7024851" y="8682267"/>
            <a:ext cx="388443" cy="891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0"/>
              </a:lnSpc>
            </a:pPr>
            <a:r>
              <a:rPr lang="en-US" sz="5272">
                <a:solidFill>
                  <a:srgbClr val="000000"/>
                </a:solidFill>
                <a:latin typeface="Canva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true" flipV="false" rot="-774860">
            <a:off x="13357374" y="2470189"/>
            <a:ext cx="5185506" cy="815010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2054667">
            <a:off x="-2959269" y="7829618"/>
            <a:ext cx="5334291" cy="7160122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6341441" y="8589543"/>
            <a:ext cx="447366" cy="984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51"/>
              </a:lnSpc>
            </a:pPr>
            <a:r>
              <a:rPr lang="en-US" sz="5822">
                <a:solidFill>
                  <a:srgbClr val="000000"/>
                </a:solidFill>
                <a:latin typeface="Canva Sans"/>
              </a:rPr>
              <a:t>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91116" y="1209675"/>
            <a:ext cx="14238979" cy="1304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51"/>
              </a:lnSpc>
            </a:pPr>
            <a:r>
              <a:rPr lang="en-US" sz="9751" spc="1950">
                <a:solidFill>
                  <a:srgbClr val="B6967A"/>
                </a:solidFill>
                <a:latin typeface="The Seasons Light"/>
              </a:rPr>
              <a:t>METHODOLOGIES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05123"/>
            <a:ext cx="11219510" cy="2104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13"/>
              </a:lnSpc>
            </a:pPr>
            <a:r>
              <a:rPr lang="en-US" sz="4027" spc="483">
                <a:solidFill>
                  <a:srgbClr val="000000"/>
                </a:solidFill>
                <a:latin typeface="Lora Bold"/>
              </a:rPr>
              <a:t>Algorithm</a:t>
            </a:r>
          </a:p>
          <a:p>
            <a:pPr>
              <a:lnSpc>
                <a:spcPts val="3962"/>
              </a:lnSpc>
            </a:pPr>
            <a:r>
              <a:rPr lang="en-US" sz="3247" spc="389">
                <a:solidFill>
                  <a:srgbClr val="000000"/>
                </a:solidFill>
                <a:latin typeface="Lora"/>
              </a:rPr>
              <a:t>CNN(Convolutional Neural Network)</a:t>
            </a:r>
          </a:p>
          <a:p>
            <a:pPr>
              <a:lnSpc>
                <a:spcPts val="3962"/>
              </a:lnSpc>
            </a:pPr>
          </a:p>
          <a:p>
            <a:pPr algn="l">
              <a:lnSpc>
                <a:spcPts val="3962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48023" y="4173117"/>
            <a:ext cx="13474412" cy="4744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0"/>
              </a:lnSpc>
            </a:pPr>
            <a:r>
              <a:rPr lang="en-US" sz="3434" spc="412">
                <a:solidFill>
                  <a:srgbClr val="000000"/>
                </a:solidFill>
                <a:latin typeface="Lora"/>
              </a:rPr>
              <a:t>The process involve the use of</a:t>
            </a:r>
            <a:r>
              <a:rPr lang="en-US" sz="3434" spc="412">
                <a:solidFill>
                  <a:srgbClr val="000000"/>
                </a:solidFill>
                <a:latin typeface="Lora"/>
              </a:rPr>
              <a:t> a large set of annotated data that is fed into the algorithms for the system to learn and predict the appropriate </a:t>
            </a:r>
            <a:r>
              <a:rPr lang="en-US" sz="3434" spc="412">
                <a:solidFill>
                  <a:srgbClr val="000000"/>
                </a:solidFill>
                <a:latin typeface="Lora"/>
                <a:hlinkClick r:id="rId4" tooltip="https://en.wikipedia.org/wiki/Emotion"/>
              </a:rPr>
              <a:t>emotion</a:t>
            </a:r>
            <a:r>
              <a:rPr lang="en-US" sz="3434" spc="412">
                <a:solidFill>
                  <a:srgbClr val="000000"/>
                </a:solidFill>
                <a:latin typeface="Lora"/>
              </a:rPr>
              <a:t>. This system can detect the Live Emotions of the particular user, system compares the information with a training dataset of known emotion to find a match. </a:t>
            </a:r>
          </a:p>
          <a:p>
            <a:pPr>
              <a:lnSpc>
                <a:spcPts val="4434"/>
              </a:lnSpc>
            </a:pPr>
          </a:p>
          <a:p>
            <a:pPr algn="l">
              <a:lnSpc>
                <a:spcPts val="4190"/>
              </a:lnSpc>
            </a:pPr>
            <a:r>
              <a:rPr lang="en-US" sz="3434" spc="412">
                <a:solidFill>
                  <a:srgbClr val="000000"/>
                </a:solidFill>
                <a:latin typeface="Lora Bold"/>
              </a:rPr>
              <a:t>Tools Used: </a:t>
            </a:r>
            <a:r>
              <a:rPr lang="en-US" sz="3434" spc="412">
                <a:solidFill>
                  <a:srgbClr val="000000"/>
                </a:solidFill>
                <a:latin typeface="Lora"/>
              </a:rPr>
              <a:t>Jupyter,Python,OpenCV,Tenserflow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2054667">
            <a:off x="-2959269" y="7829618"/>
            <a:ext cx="5334291" cy="716012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11234" t="33467" r="22248" b="6423"/>
          <a:stretch>
            <a:fillRect/>
          </a:stretch>
        </p:blipFill>
        <p:spPr>
          <a:xfrm flipH="false" flipV="false" rot="0">
            <a:off x="781744" y="2038347"/>
            <a:ext cx="9412128" cy="478431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16846" t="32791" r="28094" b="5746"/>
          <a:stretch>
            <a:fillRect/>
          </a:stretch>
        </p:blipFill>
        <p:spPr>
          <a:xfrm flipH="false" flipV="false" rot="0">
            <a:off x="7791291" y="4383300"/>
            <a:ext cx="9037902" cy="567499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260809" y="1171575"/>
            <a:ext cx="13492198" cy="1110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24"/>
              </a:lnSpc>
            </a:pPr>
            <a:r>
              <a:rPr lang="en-US" sz="8224" spc="1644">
                <a:solidFill>
                  <a:srgbClr val="B6967A"/>
                </a:solidFill>
                <a:latin typeface="The Seasons Light"/>
              </a:rPr>
              <a:t>ALGORITHM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8647834"/>
            <a:ext cx="492869" cy="1106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94"/>
              </a:lnSpc>
            </a:pPr>
            <a:r>
              <a:rPr lang="en-US" sz="6567">
                <a:solidFill>
                  <a:srgbClr val="000000"/>
                </a:solidFill>
                <a:latin typeface="Canva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0" t="0" r="6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true" flipV="false" rot="-157637">
            <a:off x="14494424" y="4398487"/>
            <a:ext cx="5934833" cy="9327832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2058290" y="1135190"/>
            <a:ext cx="13551755" cy="8144275"/>
            <a:chOff x="0" y="0"/>
            <a:chExt cx="18069006" cy="1085903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37752" y="-104775"/>
              <a:ext cx="18031254" cy="10814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914"/>
                </a:lnSpc>
              </a:pPr>
              <a:r>
                <a:rPr lang="en-US" sz="4939" spc="889">
                  <a:solidFill>
                    <a:srgbClr val="000000"/>
                  </a:solidFill>
                  <a:latin typeface="Glacial Indifference Bold"/>
                </a:rPr>
                <a:t>CNN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37752" y="1264231"/>
              <a:ext cx="18031254" cy="16953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186"/>
                </a:lnSpc>
              </a:pPr>
              <a:r>
                <a:rPr lang="en-US" sz="3704" spc="-37">
                  <a:solidFill>
                    <a:srgbClr val="000000"/>
                  </a:solidFill>
                  <a:latin typeface="Glacial Indifference"/>
                </a:rPr>
                <a:t>We use 4 CNN layers followed by 2 dense layers to create our model, followed by the output layer 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6" y="3843835"/>
              <a:ext cx="18031254" cy="10814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914"/>
                </a:lnSpc>
              </a:pPr>
              <a:r>
                <a:rPr lang="en-US" sz="4939" spc="889">
                  <a:solidFill>
                    <a:srgbClr val="000000"/>
                  </a:solidFill>
                  <a:latin typeface="Glacial Indifference Bold"/>
                </a:rPr>
                <a:t>DROPOUT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6" y="5176267"/>
              <a:ext cx="18031254" cy="8182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186"/>
                </a:lnSpc>
              </a:pPr>
              <a:r>
                <a:rPr lang="en-US" sz="3704" spc="-37">
                  <a:solidFill>
                    <a:srgbClr val="000000"/>
                  </a:solidFill>
                  <a:latin typeface="Glacial Indifference"/>
                </a:rPr>
                <a:t>0.25 percent of dropout in each layer to prevent the overfitting 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954214"/>
              <a:ext cx="18031254" cy="10814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914"/>
                </a:lnSpc>
              </a:pPr>
              <a:r>
                <a:rPr lang="en-US" sz="4939" spc="889">
                  <a:solidFill>
                    <a:srgbClr val="000000"/>
                  </a:solidFill>
                  <a:latin typeface="Glacial Indifference Bold"/>
                </a:rPr>
                <a:t>ACTIVATION FUNCTION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8286650"/>
              <a:ext cx="18031254" cy="25723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186"/>
                </a:lnSpc>
              </a:pPr>
              <a:r>
                <a:rPr lang="en-US" sz="3704" spc="-37">
                  <a:solidFill>
                    <a:srgbClr val="000000"/>
                  </a:solidFill>
                  <a:latin typeface="Glacial Indifference"/>
                </a:rPr>
                <a:t>We use relu as the activation function for all the initial layer , for the final layer we use softmax since there are more than 2 kinds of categories to classify . 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7237566" y="8647834"/>
            <a:ext cx="536337" cy="1106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94"/>
              </a:lnSpc>
            </a:pPr>
            <a:r>
              <a:rPr lang="en-US" sz="6567">
                <a:solidFill>
                  <a:srgbClr val="000000"/>
                </a:solidFill>
                <a:latin typeface="Canva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true" flipV="false" rot="-774860">
            <a:off x="13357374" y="2470189"/>
            <a:ext cx="5185506" cy="815010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15402" t="41929" r="11778" b="6761"/>
          <a:stretch>
            <a:fillRect/>
          </a:stretch>
        </p:blipFill>
        <p:spPr>
          <a:xfrm flipH="false" flipV="false" rot="0">
            <a:off x="5399427" y="4915617"/>
            <a:ext cx="12325600" cy="4885179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84240" y="212568"/>
            <a:ext cx="12993526" cy="4319203"/>
            <a:chOff x="0" y="0"/>
            <a:chExt cx="17324701" cy="575893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36182" y="-95250"/>
              <a:ext cx="17288519" cy="10335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42"/>
                </a:lnSpc>
              </a:pPr>
              <a:r>
                <a:rPr lang="en-US" sz="4744" spc="854">
                  <a:solidFill>
                    <a:srgbClr val="000000"/>
                  </a:solidFill>
                  <a:latin typeface="Glacial Indifference Bold"/>
                </a:rPr>
                <a:t>ACCURACY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36182" y="1202397"/>
              <a:ext cx="17288519" cy="7982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982"/>
                </a:lnSpc>
              </a:pPr>
              <a:r>
                <a:rPr lang="en-US" sz="3558" spc="-35">
                  <a:solidFill>
                    <a:srgbClr val="000000"/>
                  </a:solidFill>
                  <a:latin typeface="Glacial Indifference"/>
                </a:rPr>
                <a:t>We have achieved an accuracy of 69.36% 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855584"/>
              <a:ext cx="17288519" cy="10335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42"/>
                </a:lnSpc>
              </a:pPr>
              <a:r>
                <a:rPr lang="en-US" sz="4744" spc="854">
                  <a:solidFill>
                    <a:srgbClr val="000000"/>
                  </a:solidFill>
                  <a:latin typeface="Glacial Indifference Bold"/>
                </a:rPr>
                <a:t>EARLY STOPPING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118095"/>
              <a:ext cx="17288519" cy="16408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982"/>
                </a:lnSpc>
              </a:pPr>
              <a:r>
                <a:rPr lang="en-US" sz="3558" spc="-35">
                  <a:solidFill>
                    <a:srgbClr val="000000"/>
                  </a:solidFill>
                  <a:latin typeface="Glacial Indifference"/>
                </a:rPr>
                <a:t>The total number of epochs given is 48 .</a:t>
              </a:r>
            </a:p>
            <a:p>
              <a:pPr>
                <a:lnSpc>
                  <a:spcPts val="4982"/>
                </a:lnSpc>
              </a:pPr>
              <a:r>
                <a:rPr lang="en-US" sz="3558" spc="-35">
                  <a:solidFill>
                    <a:srgbClr val="000000"/>
                  </a:solidFill>
                  <a:latin typeface="Glacial Indifference"/>
                </a:rPr>
                <a:t>Due to Early Stopping, it will end at 12 epochs .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7300008" y="8647834"/>
            <a:ext cx="411453" cy="1106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94"/>
              </a:lnSpc>
            </a:pPr>
            <a:r>
              <a:rPr lang="en-US" sz="6567">
                <a:solidFill>
                  <a:srgbClr val="000000"/>
                </a:solidFill>
                <a:latin typeface="Canva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0" t="0" r="6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true" flipV="false" rot="-157637">
            <a:off x="14494424" y="4398487"/>
            <a:ext cx="5934833" cy="932783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9769" t="6909" r="20291" b="9212"/>
          <a:stretch>
            <a:fillRect/>
          </a:stretch>
        </p:blipFill>
        <p:spPr>
          <a:xfrm flipH="false" flipV="false" rot="0">
            <a:off x="2044209" y="2863951"/>
            <a:ext cx="5970854" cy="467345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9501505" y="4267366"/>
            <a:ext cx="6228590" cy="5023884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491116" y="1209675"/>
            <a:ext cx="14238979" cy="1304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51"/>
              </a:lnSpc>
            </a:pPr>
            <a:r>
              <a:rPr lang="en-US" sz="9751" spc="1950">
                <a:solidFill>
                  <a:srgbClr val="B6967A"/>
                </a:solidFill>
                <a:latin typeface="The Seasons Light"/>
              </a:rPr>
              <a:t>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3780" y="8647834"/>
            <a:ext cx="503909" cy="1106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94"/>
              </a:lnSpc>
            </a:pPr>
            <a:r>
              <a:rPr lang="en-US" sz="6567">
                <a:solidFill>
                  <a:srgbClr val="000000"/>
                </a:solidFill>
                <a:latin typeface="Canva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true" flipV="false" rot="-774860">
            <a:off x="13357374" y="2470189"/>
            <a:ext cx="5185506" cy="815010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2054667">
            <a:off x="-2959269" y="7829618"/>
            <a:ext cx="5334291" cy="716012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10676" t="1509" r="12811" b="9057"/>
          <a:stretch>
            <a:fillRect/>
          </a:stretch>
        </p:blipFill>
        <p:spPr>
          <a:xfrm flipH="false" flipV="false" rot="0">
            <a:off x="1571008" y="674276"/>
            <a:ext cx="6131736" cy="5068983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11658" t="5031" r="9472" b="4598"/>
          <a:stretch>
            <a:fillRect/>
          </a:stretch>
        </p:blipFill>
        <p:spPr>
          <a:xfrm flipH="false" flipV="false" rot="0">
            <a:off x="8265703" y="3561855"/>
            <a:ext cx="6866438" cy="5696445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7237681" y="8647834"/>
            <a:ext cx="536107" cy="1106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94"/>
              </a:lnSpc>
            </a:pPr>
            <a:r>
              <a:rPr lang="en-US" sz="6567">
                <a:solidFill>
                  <a:srgbClr val="000000"/>
                </a:solidFill>
                <a:latin typeface="Canva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DAFa55Dq6SY</dc:identifier>
  <dcterms:modified xsi:type="dcterms:W3CDTF">2011-08-01T06:04:30Z</dcterms:modified>
  <cp:revision>1</cp:revision>
  <dc:title>REAL TIME FACE EMOTION RECOGNITION</dc:title>
</cp:coreProperties>
</file>

<file path=docProps/thumbnail.jpeg>
</file>